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81" r:id="rId5"/>
    <p:sldId id="282" r:id="rId6"/>
    <p:sldId id="265" r:id="rId7"/>
    <p:sldId id="283" r:id="rId8"/>
    <p:sldId id="285" r:id="rId9"/>
    <p:sldId id="284" r:id="rId10"/>
    <p:sldId id="286" r:id="rId11"/>
    <p:sldId id="278" r:id="rId12"/>
    <p:sldId id="287" r:id="rId13"/>
    <p:sldId id="280" r:id="rId14"/>
    <p:sldId id="288" r:id="rId1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10B7E-CB59-5C9F-D032-33C5622F8EC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9F7AADEA-81CD-D16F-CB0A-7749CB5E56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6AB694CB-85A7-539F-7659-3AEE26728D89}"/>
              </a:ext>
            </a:extLst>
          </p:cNvPr>
          <p:cNvSpPr>
            <a:spLocks noGrp="1"/>
          </p:cNvSpPr>
          <p:nvPr>
            <p:ph type="dt" sz="half" idx="10"/>
          </p:nvPr>
        </p:nvSpPr>
        <p:spPr/>
        <p:txBody>
          <a:bodyPr/>
          <a:lstStyle/>
          <a:p>
            <a:fld id="{0DBE77AF-CFD1-47C7-BA4A-BDDD61490DE5}" type="datetimeFigureOut">
              <a:rPr lang="es-MX" smtClean="0"/>
              <a:t>23/11/2022</a:t>
            </a:fld>
            <a:endParaRPr lang="es-MX"/>
          </a:p>
        </p:txBody>
      </p:sp>
      <p:sp>
        <p:nvSpPr>
          <p:cNvPr id="5" name="Marcador de pie de página 4">
            <a:extLst>
              <a:ext uri="{FF2B5EF4-FFF2-40B4-BE49-F238E27FC236}">
                <a16:creationId xmlns:a16="http://schemas.microsoft.com/office/drawing/2014/main" id="{622CC3E0-D828-0148-0A83-0B97ED80010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05EA4D4-B18E-D383-C637-085E8535DDDF}"/>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1173249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3788CB-6BE3-FF7E-4F96-BB6747F2191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64CE610-AD89-6604-8B03-A915DCFC284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041ACFF-1C55-816D-97E8-873B5678D43E}"/>
              </a:ext>
            </a:extLst>
          </p:cNvPr>
          <p:cNvSpPr>
            <a:spLocks noGrp="1"/>
          </p:cNvSpPr>
          <p:nvPr>
            <p:ph type="dt" sz="half" idx="10"/>
          </p:nvPr>
        </p:nvSpPr>
        <p:spPr/>
        <p:txBody>
          <a:bodyPr/>
          <a:lstStyle/>
          <a:p>
            <a:fld id="{0DBE77AF-CFD1-47C7-BA4A-BDDD61490DE5}" type="datetimeFigureOut">
              <a:rPr lang="es-MX" smtClean="0"/>
              <a:t>23/11/2022</a:t>
            </a:fld>
            <a:endParaRPr lang="es-MX"/>
          </a:p>
        </p:txBody>
      </p:sp>
      <p:sp>
        <p:nvSpPr>
          <p:cNvPr id="5" name="Marcador de pie de página 4">
            <a:extLst>
              <a:ext uri="{FF2B5EF4-FFF2-40B4-BE49-F238E27FC236}">
                <a16:creationId xmlns:a16="http://schemas.microsoft.com/office/drawing/2014/main" id="{6F69D7AF-3EC2-EC5F-5256-6972F8D5CE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342F23B-D9EE-0F4F-638C-F8EBBB1377DB}"/>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3107097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DF3F71-551E-9A78-7002-2DBBF972EFC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6730157-9624-DD7A-18FA-AA203E2F3E8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0524AD0-8D8E-FA71-872B-21214B865E61}"/>
              </a:ext>
            </a:extLst>
          </p:cNvPr>
          <p:cNvSpPr>
            <a:spLocks noGrp="1"/>
          </p:cNvSpPr>
          <p:nvPr>
            <p:ph type="dt" sz="half" idx="10"/>
          </p:nvPr>
        </p:nvSpPr>
        <p:spPr/>
        <p:txBody>
          <a:bodyPr/>
          <a:lstStyle/>
          <a:p>
            <a:fld id="{0DBE77AF-CFD1-47C7-BA4A-BDDD61490DE5}" type="datetimeFigureOut">
              <a:rPr lang="es-MX" smtClean="0"/>
              <a:t>23/11/2022</a:t>
            </a:fld>
            <a:endParaRPr lang="es-MX"/>
          </a:p>
        </p:txBody>
      </p:sp>
      <p:sp>
        <p:nvSpPr>
          <p:cNvPr id="5" name="Marcador de pie de página 4">
            <a:extLst>
              <a:ext uri="{FF2B5EF4-FFF2-40B4-BE49-F238E27FC236}">
                <a16:creationId xmlns:a16="http://schemas.microsoft.com/office/drawing/2014/main" id="{4EB08EC7-DAF3-A82F-1C26-CBE97876498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05A1ED6-A6A7-FF2F-9AFE-2279ABE97F80}"/>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349746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1CBB97-B432-0BEA-7479-CFA6E53A4BE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A8F5F50-3A22-ED4D-A44F-C38A818AACB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994877A-E808-5B36-336A-C0263BB5A05B}"/>
              </a:ext>
            </a:extLst>
          </p:cNvPr>
          <p:cNvSpPr>
            <a:spLocks noGrp="1"/>
          </p:cNvSpPr>
          <p:nvPr>
            <p:ph type="dt" sz="half" idx="10"/>
          </p:nvPr>
        </p:nvSpPr>
        <p:spPr/>
        <p:txBody>
          <a:bodyPr/>
          <a:lstStyle/>
          <a:p>
            <a:fld id="{0DBE77AF-CFD1-47C7-BA4A-BDDD61490DE5}" type="datetimeFigureOut">
              <a:rPr lang="es-MX" smtClean="0"/>
              <a:t>23/11/2022</a:t>
            </a:fld>
            <a:endParaRPr lang="es-MX"/>
          </a:p>
        </p:txBody>
      </p:sp>
      <p:sp>
        <p:nvSpPr>
          <p:cNvPr id="5" name="Marcador de pie de página 4">
            <a:extLst>
              <a:ext uri="{FF2B5EF4-FFF2-40B4-BE49-F238E27FC236}">
                <a16:creationId xmlns:a16="http://schemas.microsoft.com/office/drawing/2014/main" id="{EE55E5D4-7F97-5A01-34C9-45038DB5BDF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B08ABBA-F47F-63F9-5993-F00E20ED52E3}"/>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213129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0D2A43-E5FF-2C50-7F06-8ACEDADE36F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07A8BB9-19AB-FE73-6228-8D7552D51E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F846FBB-92B8-91DA-FC1E-0CD88313424F}"/>
              </a:ext>
            </a:extLst>
          </p:cNvPr>
          <p:cNvSpPr>
            <a:spLocks noGrp="1"/>
          </p:cNvSpPr>
          <p:nvPr>
            <p:ph type="dt" sz="half" idx="10"/>
          </p:nvPr>
        </p:nvSpPr>
        <p:spPr/>
        <p:txBody>
          <a:bodyPr/>
          <a:lstStyle/>
          <a:p>
            <a:fld id="{0DBE77AF-CFD1-47C7-BA4A-BDDD61490DE5}" type="datetimeFigureOut">
              <a:rPr lang="es-MX" smtClean="0"/>
              <a:t>23/11/2022</a:t>
            </a:fld>
            <a:endParaRPr lang="es-MX"/>
          </a:p>
        </p:txBody>
      </p:sp>
      <p:sp>
        <p:nvSpPr>
          <p:cNvPr id="5" name="Marcador de pie de página 4">
            <a:extLst>
              <a:ext uri="{FF2B5EF4-FFF2-40B4-BE49-F238E27FC236}">
                <a16:creationId xmlns:a16="http://schemas.microsoft.com/office/drawing/2014/main" id="{5A6B5BD4-B332-FA11-093F-0FBF63A93B1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A0D405F-71AD-0472-98C5-5D3B61FF2479}"/>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233334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135F26-F50D-4789-9343-8F9943B513E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6C69777-2EEC-64F1-4DAE-7B3C3904D7D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B6DD1F1-D8DF-CDEE-3024-2E96AFCB8F4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B07EE44-FDC2-B1CA-4855-67F250820396}"/>
              </a:ext>
            </a:extLst>
          </p:cNvPr>
          <p:cNvSpPr>
            <a:spLocks noGrp="1"/>
          </p:cNvSpPr>
          <p:nvPr>
            <p:ph type="dt" sz="half" idx="10"/>
          </p:nvPr>
        </p:nvSpPr>
        <p:spPr/>
        <p:txBody>
          <a:bodyPr/>
          <a:lstStyle/>
          <a:p>
            <a:fld id="{0DBE77AF-CFD1-47C7-BA4A-BDDD61490DE5}" type="datetimeFigureOut">
              <a:rPr lang="es-MX" smtClean="0"/>
              <a:t>23/11/2022</a:t>
            </a:fld>
            <a:endParaRPr lang="es-MX"/>
          </a:p>
        </p:txBody>
      </p:sp>
      <p:sp>
        <p:nvSpPr>
          <p:cNvPr id="6" name="Marcador de pie de página 5">
            <a:extLst>
              <a:ext uri="{FF2B5EF4-FFF2-40B4-BE49-F238E27FC236}">
                <a16:creationId xmlns:a16="http://schemas.microsoft.com/office/drawing/2014/main" id="{9682E6C7-79EF-2F97-A27A-26648A87C33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D896BC6-12F7-F92A-264C-A77C8B8DB5B0}"/>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85482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A59982-CC47-AF6B-BDD8-2145B5A364F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777F71B-9752-98CB-55EA-024B73705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94196EF-DF95-E0FA-4B55-3F572B03A4C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D1D8C4C-5376-5314-6159-2A13AF79C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E4261F5-3F08-CFED-F1D0-5E46205EC8D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7E3C6937-E9A7-4A4A-9378-02B3B532326C}"/>
              </a:ext>
            </a:extLst>
          </p:cNvPr>
          <p:cNvSpPr>
            <a:spLocks noGrp="1"/>
          </p:cNvSpPr>
          <p:nvPr>
            <p:ph type="dt" sz="half" idx="10"/>
          </p:nvPr>
        </p:nvSpPr>
        <p:spPr/>
        <p:txBody>
          <a:bodyPr/>
          <a:lstStyle/>
          <a:p>
            <a:fld id="{0DBE77AF-CFD1-47C7-BA4A-BDDD61490DE5}" type="datetimeFigureOut">
              <a:rPr lang="es-MX" smtClean="0"/>
              <a:t>23/11/2022</a:t>
            </a:fld>
            <a:endParaRPr lang="es-MX"/>
          </a:p>
        </p:txBody>
      </p:sp>
      <p:sp>
        <p:nvSpPr>
          <p:cNvPr id="8" name="Marcador de pie de página 7">
            <a:extLst>
              <a:ext uri="{FF2B5EF4-FFF2-40B4-BE49-F238E27FC236}">
                <a16:creationId xmlns:a16="http://schemas.microsoft.com/office/drawing/2014/main" id="{786EFD18-C6D1-C15A-987A-1CE925DEE46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8AD1C04-F9CB-A24D-E5F5-135468728F32}"/>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3672697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EFE6D-C0A3-4371-2608-9B19C964981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824087BB-500F-2224-4DCB-136B6E373648}"/>
              </a:ext>
            </a:extLst>
          </p:cNvPr>
          <p:cNvSpPr>
            <a:spLocks noGrp="1"/>
          </p:cNvSpPr>
          <p:nvPr>
            <p:ph type="dt" sz="half" idx="10"/>
          </p:nvPr>
        </p:nvSpPr>
        <p:spPr/>
        <p:txBody>
          <a:bodyPr/>
          <a:lstStyle/>
          <a:p>
            <a:fld id="{0DBE77AF-CFD1-47C7-BA4A-BDDD61490DE5}" type="datetimeFigureOut">
              <a:rPr lang="es-MX" smtClean="0"/>
              <a:t>23/11/2022</a:t>
            </a:fld>
            <a:endParaRPr lang="es-MX"/>
          </a:p>
        </p:txBody>
      </p:sp>
      <p:sp>
        <p:nvSpPr>
          <p:cNvPr id="4" name="Marcador de pie de página 3">
            <a:extLst>
              <a:ext uri="{FF2B5EF4-FFF2-40B4-BE49-F238E27FC236}">
                <a16:creationId xmlns:a16="http://schemas.microsoft.com/office/drawing/2014/main" id="{5B3D37EB-8614-E453-82E6-B1841D214AF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92B1F185-EC8A-C79D-B9A6-9C29BD3ECF8C}"/>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2235054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BB0C9F0-B299-E94F-D3C5-C956E6751C39}"/>
              </a:ext>
            </a:extLst>
          </p:cNvPr>
          <p:cNvSpPr>
            <a:spLocks noGrp="1"/>
          </p:cNvSpPr>
          <p:nvPr>
            <p:ph type="dt" sz="half" idx="10"/>
          </p:nvPr>
        </p:nvSpPr>
        <p:spPr/>
        <p:txBody>
          <a:bodyPr/>
          <a:lstStyle/>
          <a:p>
            <a:fld id="{0DBE77AF-CFD1-47C7-BA4A-BDDD61490DE5}" type="datetimeFigureOut">
              <a:rPr lang="es-MX" smtClean="0"/>
              <a:t>23/11/2022</a:t>
            </a:fld>
            <a:endParaRPr lang="es-MX"/>
          </a:p>
        </p:txBody>
      </p:sp>
      <p:sp>
        <p:nvSpPr>
          <p:cNvPr id="3" name="Marcador de pie de página 2">
            <a:extLst>
              <a:ext uri="{FF2B5EF4-FFF2-40B4-BE49-F238E27FC236}">
                <a16:creationId xmlns:a16="http://schemas.microsoft.com/office/drawing/2014/main" id="{6F237D98-8C18-9B76-9A22-68820A698BFD}"/>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F9EC804F-89AD-CBCF-7EF8-7EEEC4D7F396}"/>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1039352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162F1-409A-7AE9-405A-E1A6513D76A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AE7C0E6-0219-2A28-DC19-B86BCA2BBF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BDF52447-9724-CC7B-23A8-FA908D8B5D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B77D089-FB6D-5BF5-DDCE-4E547E46D7D5}"/>
              </a:ext>
            </a:extLst>
          </p:cNvPr>
          <p:cNvSpPr>
            <a:spLocks noGrp="1"/>
          </p:cNvSpPr>
          <p:nvPr>
            <p:ph type="dt" sz="half" idx="10"/>
          </p:nvPr>
        </p:nvSpPr>
        <p:spPr/>
        <p:txBody>
          <a:bodyPr/>
          <a:lstStyle/>
          <a:p>
            <a:fld id="{0DBE77AF-CFD1-47C7-BA4A-BDDD61490DE5}" type="datetimeFigureOut">
              <a:rPr lang="es-MX" smtClean="0"/>
              <a:t>23/11/2022</a:t>
            </a:fld>
            <a:endParaRPr lang="es-MX"/>
          </a:p>
        </p:txBody>
      </p:sp>
      <p:sp>
        <p:nvSpPr>
          <p:cNvPr id="6" name="Marcador de pie de página 5">
            <a:extLst>
              <a:ext uri="{FF2B5EF4-FFF2-40B4-BE49-F238E27FC236}">
                <a16:creationId xmlns:a16="http://schemas.microsoft.com/office/drawing/2014/main" id="{4FC67F78-8F0A-2C91-D212-80689ED855D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16142B8-D1DF-A131-A560-5326D570BD12}"/>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3607537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022309-D742-264F-E637-B2FB3EFDA70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9DE1B12-353B-C68E-5466-78C3E9298A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D6438E3B-D2A2-BA86-4431-34ACE4812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10B49E1-F1E5-492D-5E05-554A5091CA38}"/>
              </a:ext>
            </a:extLst>
          </p:cNvPr>
          <p:cNvSpPr>
            <a:spLocks noGrp="1"/>
          </p:cNvSpPr>
          <p:nvPr>
            <p:ph type="dt" sz="half" idx="10"/>
          </p:nvPr>
        </p:nvSpPr>
        <p:spPr/>
        <p:txBody>
          <a:bodyPr/>
          <a:lstStyle/>
          <a:p>
            <a:fld id="{0DBE77AF-CFD1-47C7-BA4A-BDDD61490DE5}" type="datetimeFigureOut">
              <a:rPr lang="es-MX" smtClean="0"/>
              <a:t>23/11/2022</a:t>
            </a:fld>
            <a:endParaRPr lang="es-MX"/>
          </a:p>
        </p:txBody>
      </p:sp>
      <p:sp>
        <p:nvSpPr>
          <p:cNvPr id="6" name="Marcador de pie de página 5">
            <a:extLst>
              <a:ext uri="{FF2B5EF4-FFF2-40B4-BE49-F238E27FC236}">
                <a16:creationId xmlns:a16="http://schemas.microsoft.com/office/drawing/2014/main" id="{71EA1EF8-8CEB-F1EA-8A36-66E342C5D54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9D1AD4C-7139-7220-E8E8-919506540C05}"/>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34561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78C4E7-45BD-3231-D1E4-26EF573D2E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FDD547E-FEAF-0897-3CB5-9F6C4177E3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64C7665-0A7C-334D-F850-36F7976ACD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BE77AF-CFD1-47C7-BA4A-BDDD61490DE5}" type="datetimeFigureOut">
              <a:rPr lang="es-MX" smtClean="0"/>
              <a:t>23/11/2022</a:t>
            </a:fld>
            <a:endParaRPr lang="es-MX"/>
          </a:p>
        </p:txBody>
      </p:sp>
      <p:sp>
        <p:nvSpPr>
          <p:cNvPr id="5" name="Marcador de pie de página 4">
            <a:extLst>
              <a:ext uri="{FF2B5EF4-FFF2-40B4-BE49-F238E27FC236}">
                <a16:creationId xmlns:a16="http://schemas.microsoft.com/office/drawing/2014/main" id="{730AF6BC-CD3A-755F-79F6-1E16B59412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794AAFA0-805D-D25B-8E26-2225C7720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A1DC7A-EB9F-4B7F-90B5-99C0CD153B92}" type="slidenum">
              <a:rPr lang="es-MX" smtClean="0"/>
              <a:t>‹Nº›</a:t>
            </a:fld>
            <a:endParaRPr lang="es-MX"/>
          </a:p>
        </p:txBody>
      </p:sp>
    </p:spTree>
    <p:extLst>
      <p:ext uri="{BB962C8B-B14F-4D97-AF65-F5344CB8AC3E}">
        <p14:creationId xmlns:p14="http://schemas.microsoft.com/office/powerpoint/2010/main" val="631327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3.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jpeg"/><Relationship Id="rId7" Type="http://schemas.openxmlformats.org/officeDocument/2006/relationships/image" Target="../media/image10.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sp>
        <p:nvSpPr>
          <p:cNvPr id="2" name="Título 1">
            <a:extLst>
              <a:ext uri="{FF2B5EF4-FFF2-40B4-BE49-F238E27FC236}">
                <a16:creationId xmlns:a16="http://schemas.microsoft.com/office/drawing/2014/main" id="{928D26FA-1AAD-401A-A407-87423960B031}"/>
              </a:ext>
            </a:extLst>
          </p:cNvPr>
          <p:cNvSpPr>
            <a:spLocks noGrp="1"/>
          </p:cNvSpPr>
          <p:nvPr>
            <p:ph type="ctrTitle"/>
          </p:nvPr>
        </p:nvSpPr>
        <p:spPr>
          <a:xfrm>
            <a:off x="0" y="1159168"/>
            <a:ext cx="7812947" cy="2219326"/>
          </a:xfrm>
        </p:spPr>
        <p:txBody>
          <a:bodyPr>
            <a:normAutofit/>
          </a:bodyPr>
          <a:lstStyle/>
          <a:p>
            <a:r>
              <a:rPr lang="en-US" sz="4800" dirty="0">
                <a:latin typeface="Amasis MT Pro Light" panose="020B0604020202020204" pitchFamily="18" charset="0"/>
              </a:rPr>
              <a:t>Desarrollo e </a:t>
            </a:r>
            <a:r>
              <a:rPr lang="en-US" sz="4800" dirty="0" err="1">
                <a:latin typeface="Amasis MT Pro Light" panose="020B0604020202020204" pitchFamily="18" charset="0"/>
              </a:rPr>
              <a:t>implementación</a:t>
            </a:r>
            <a:r>
              <a:rPr lang="en-US" sz="4800" dirty="0">
                <a:latin typeface="Amasis MT Pro Light" panose="020B0604020202020204" pitchFamily="18" charset="0"/>
              </a:rPr>
              <a:t> de la </a:t>
            </a:r>
            <a:r>
              <a:rPr lang="en-US" sz="4800" dirty="0" err="1">
                <a:latin typeface="Amasis MT Pro Light" panose="020B0604020202020204" pitchFamily="18" charset="0"/>
              </a:rPr>
              <a:t>programación</a:t>
            </a:r>
            <a:r>
              <a:rPr lang="en-US" sz="4800" dirty="0">
                <a:latin typeface="Amasis MT Pro Light" panose="020B0604020202020204" pitchFamily="18" charset="0"/>
              </a:rPr>
              <a:t> de </a:t>
            </a:r>
            <a:r>
              <a:rPr lang="en-US" sz="4800" dirty="0" err="1">
                <a:latin typeface="Amasis MT Pro Light" panose="020B0604020202020204" pitchFamily="18" charset="0"/>
              </a:rPr>
              <a:t>una</a:t>
            </a:r>
            <a:r>
              <a:rPr lang="en-US" sz="4800" dirty="0">
                <a:latin typeface="Amasis MT Pro Light" panose="020B0604020202020204" pitchFamily="18" charset="0"/>
              </a:rPr>
              <a:t> </a:t>
            </a:r>
            <a:r>
              <a:rPr lang="en-US" sz="4800" dirty="0" err="1">
                <a:latin typeface="Amasis MT Pro Light" panose="020B0604020202020204" pitchFamily="18" charset="0"/>
              </a:rPr>
              <a:t>protesis</a:t>
            </a:r>
            <a:r>
              <a:rPr lang="en-US" sz="4800" dirty="0">
                <a:latin typeface="Amasis MT Pro Light" panose="020B0604020202020204" pitchFamily="18" charset="0"/>
              </a:rPr>
              <a:t> de mano</a:t>
            </a:r>
            <a:endParaRPr lang="es-MX" sz="4800" dirty="0">
              <a:latin typeface="Amasis MT Pro Light" panose="020B0604020202020204" pitchFamily="18" charset="0"/>
            </a:endParaRPr>
          </a:p>
        </p:txBody>
      </p:sp>
      <p:sp>
        <p:nvSpPr>
          <p:cNvPr id="3" name="Subtítulo 2">
            <a:extLst>
              <a:ext uri="{FF2B5EF4-FFF2-40B4-BE49-F238E27FC236}">
                <a16:creationId xmlns:a16="http://schemas.microsoft.com/office/drawing/2014/main" id="{BB017EF2-7C77-4017-AB05-C93AABF4FE44}"/>
              </a:ext>
            </a:extLst>
          </p:cNvPr>
          <p:cNvSpPr>
            <a:spLocks noGrp="1"/>
          </p:cNvSpPr>
          <p:nvPr>
            <p:ph type="subTitle" idx="1"/>
          </p:nvPr>
        </p:nvSpPr>
        <p:spPr>
          <a:xfrm>
            <a:off x="1096162" y="476250"/>
            <a:ext cx="9144000" cy="424239"/>
          </a:xfrm>
        </p:spPr>
        <p:txBody>
          <a:bodyPr>
            <a:normAutofit/>
          </a:bodyPr>
          <a:lstStyle/>
          <a:p>
            <a:r>
              <a:rPr lang="en-US" sz="2400" dirty="0" err="1">
                <a:latin typeface="Amasis MT Pro Light" panose="020B0604020202020204" pitchFamily="18" charset="0"/>
              </a:rPr>
              <a:t>Clase</a:t>
            </a:r>
            <a:r>
              <a:rPr lang="en-US" sz="2400" dirty="0">
                <a:latin typeface="Amasis MT Pro Light" panose="020B0604020202020204" pitchFamily="18" charset="0"/>
              </a:rPr>
              <a:t> de </a:t>
            </a:r>
            <a:r>
              <a:rPr lang="es-MX" sz="2400" dirty="0">
                <a:latin typeface="Amasis MT Pro Light" panose="020B0604020202020204" pitchFamily="18" charset="0"/>
              </a:rPr>
              <a:t>Prótesis </a:t>
            </a:r>
            <a:endParaRPr lang="es-MX" dirty="0"/>
          </a:p>
        </p:txBody>
      </p:sp>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1" b="73356"/>
          <a:stretch/>
        </p:blipFill>
        <p:spPr>
          <a:xfrm rot="10800000">
            <a:off x="0" y="5648325"/>
            <a:ext cx="12188825" cy="1209675"/>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245" y="80328"/>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1</a:t>
            </a:fld>
            <a:endParaRPr lang="es-MX" sz="2800" dirty="0"/>
          </a:p>
        </p:txBody>
      </p:sp>
      <p:sp>
        <p:nvSpPr>
          <p:cNvPr id="9" name="CuadroTexto 8">
            <a:extLst>
              <a:ext uri="{FF2B5EF4-FFF2-40B4-BE49-F238E27FC236}">
                <a16:creationId xmlns:a16="http://schemas.microsoft.com/office/drawing/2014/main" id="{2D3E7E40-B3EC-48D0-A6E5-6296ABE8EB7C}"/>
              </a:ext>
            </a:extLst>
          </p:cNvPr>
          <p:cNvSpPr txBox="1"/>
          <p:nvPr/>
        </p:nvSpPr>
        <p:spPr>
          <a:xfrm>
            <a:off x="201970" y="3820912"/>
            <a:ext cx="3890805" cy="461665"/>
          </a:xfrm>
          <a:prstGeom prst="rect">
            <a:avLst/>
          </a:prstGeom>
          <a:noFill/>
        </p:spPr>
        <p:txBody>
          <a:bodyPr wrap="square" rtlCol="0">
            <a:spAutoFit/>
          </a:bodyPr>
          <a:lstStyle/>
          <a:p>
            <a:r>
              <a:rPr lang="es-MX" sz="2400" dirty="0">
                <a:latin typeface="Amasis MT Pro Medium" panose="020B0604020202020204" pitchFamily="18" charset="0"/>
              </a:rPr>
              <a:t>Equipo de programación</a:t>
            </a:r>
          </a:p>
        </p:txBody>
      </p:sp>
      <p:sp>
        <p:nvSpPr>
          <p:cNvPr id="10" name="CuadroTexto 9">
            <a:extLst>
              <a:ext uri="{FF2B5EF4-FFF2-40B4-BE49-F238E27FC236}">
                <a16:creationId xmlns:a16="http://schemas.microsoft.com/office/drawing/2014/main" id="{26A7C36F-E88C-4B41-890F-0ED054BF35A4}"/>
              </a:ext>
            </a:extLst>
          </p:cNvPr>
          <p:cNvSpPr txBox="1"/>
          <p:nvPr/>
        </p:nvSpPr>
        <p:spPr>
          <a:xfrm>
            <a:off x="186245" y="4916486"/>
            <a:ext cx="5595457" cy="646331"/>
          </a:xfrm>
          <a:prstGeom prst="rect">
            <a:avLst/>
          </a:prstGeom>
          <a:noFill/>
        </p:spPr>
        <p:txBody>
          <a:bodyPr wrap="square" rtlCol="0">
            <a:spAutoFit/>
          </a:bodyPr>
          <a:lstStyle/>
          <a:p>
            <a:pPr algn="l"/>
            <a:endParaRPr lang="es-MX" sz="1800" b="0" i="0" u="none" strike="noStrike" baseline="0" dirty="0">
              <a:solidFill>
                <a:srgbClr val="000000"/>
              </a:solidFill>
              <a:latin typeface="Tw Cen MT" panose="020B0602020104020603" pitchFamily="34" charset="0"/>
            </a:endParaRPr>
          </a:p>
          <a:p>
            <a:r>
              <a:rPr lang="es-MX" sz="1800" b="0" i="0" u="none" strike="noStrike" baseline="0" dirty="0">
                <a:solidFill>
                  <a:srgbClr val="000000"/>
                </a:solidFill>
                <a:latin typeface="Tw Cen MT" panose="020B0602020104020603" pitchFamily="34" charset="0"/>
              </a:rPr>
              <a:t> </a:t>
            </a:r>
            <a:r>
              <a:rPr lang="es-MX" sz="1800" b="0" i="0" u="none" strike="noStrike" baseline="0" dirty="0">
                <a:latin typeface="Tw Cen MT" panose="020B0602020104020603" pitchFamily="34" charset="0"/>
              </a:rPr>
              <a:t>Ciudad Universitaria, a </a:t>
            </a:r>
            <a:r>
              <a:rPr lang="es-MX" dirty="0">
                <a:latin typeface="Tw Cen MT" panose="020B0602020104020603" pitchFamily="34" charset="0"/>
              </a:rPr>
              <a:t>23</a:t>
            </a:r>
            <a:r>
              <a:rPr lang="es-MX" sz="1800" b="0" i="0" u="none" strike="noStrike" baseline="0" dirty="0">
                <a:latin typeface="Tw Cen MT" panose="020B0602020104020603" pitchFamily="34" charset="0"/>
              </a:rPr>
              <a:t> de noviembre del 2022</a:t>
            </a:r>
            <a:r>
              <a:rPr lang="es-MX" sz="1800" b="0" i="0" u="none" strike="noStrike" baseline="0" dirty="0">
                <a:solidFill>
                  <a:schemeClr val="bg1"/>
                </a:solidFill>
                <a:latin typeface="Tw Cen MT" panose="020B0602020104020603" pitchFamily="34" charset="0"/>
              </a:rPr>
              <a:t>.</a:t>
            </a:r>
            <a:endParaRPr lang="es-MX" dirty="0"/>
          </a:p>
        </p:txBody>
      </p:sp>
      <p:pic>
        <p:nvPicPr>
          <p:cNvPr id="12" name="Imagen 11">
            <a:extLst>
              <a:ext uri="{FF2B5EF4-FFF2-40B4-BE49-F238E27FC236}">
                <a16:creationId xmlns:a16="http://schemas.microsoft.com/office/drawing/2014/main" id="{0A9CBDF0-A9C3-486B-8C0A-2686A741CF5D}"/>
              </a:ext>
            </a:extLst>
          </p:cNvPr>
          <p:cNvPicPr>
            <a:picLocks noChangeAspect="1"/>
          </p:cNvPicPr>
          <p:nvPr/>
        </p:nvPicPr>
        <p:blipFill rotWithShape="1">
          <a:blip r:embed="rId6"/>
          <a:srcRect r="3399"/>
          <a:stretch/>
        </p:blipFill>
        <p:spPr>
          <a:xfrm>
            <a:off x="9697674" y="3378494"/>
            <a:ext cx="2491152" cy="2269831"/>
          </a:xfrm>
          <a:prstGeom prst="rect">
            <a:avLst/>
          </a:prstGeom>
        </p:spPr>
      </p:pic>
      <p:pic>
        <p:nvPicPr>
          <p:cNvPr id="13" name="Marcador de contenido 12" descr="Imagen que contiene bicicleta, negro, moto, tabla&#10;&#10;Descripción generada automáticamente">
            <a:extLst>
              <a:ext uri="{FF2B5EF4-FFF2-40B4-BE49-F238E27FC236}">
                <a16:creationId xmlns:a16="http://schemas.microsoft.com/office/drawing/2014/main" id="{6CC9348A-5080-4852-9D0B-ECB465E46E3E}"/>
              </a:ext>
            </a:extLst>
          </p:cNvPr>
          <p:cNvPicPr>
            <a:picLocks noChangeAspect="1"/>
          </p:cNvPicPr>
          <p:nvPr/>
        </p:nvPicPr>
        <p:blipFill rotWithShape="1">
          <a:blip r:embed="rId7">
            <a:extLst>
              <a:ext uri="{28A0092B-C50C-407E-A947-70E740481C1C}">
                <a14:useLocalDpi xmlns:a14="http://schemas.microsoft.com/office/drawing/2010/main" val="0"/>
              </a:ext>
            </a:extLst>
          </a:blip>
          <a:srcRect l="14449" t="14290" r="51370"/>
          <a:stretch/>
        </p:blipFill>
        <p:spPr>
          <a:xfrm rot="5400000">
            <a:off x="6617017" y="2570843"/>
            <a:ext cx="2219325" cy="3935640"/>
          </a:xfrm>
          <a:prstGeom prst="rect">
            <a:avLst/>
          </a:prstGeom>
        </p:spPr>
      </p:pic>
    </p:spTree>
    <p:extLst>
      <p:ext uri="{BB962C8B-B14F-4D97-AF65-F5344CB8AC3E}">
        <p14:creationId xmlns:p14="http://schemas.microsoft.com/office/powerpoint/2010/main" val="2373545697"/>
      </p:ext>
    </p:extLst>
  </p:cSld>
  <p:clrMapOvr>
    <a:masterClrMapping/>
  </p:clrMapOvr>
  <mc:AlternateContent xmlns:mc="http://schemas.openxmlformats.org/markup-compatibility/2006" xmlns:p14="http://schemas.microsoft.com/office/powerpoint/2010/main">
    <mc:Choice Requires="p14">
      <p:transition spd="slow" p14:dur="2000" advTm="4401"/>
    </mc:Choice>
    <mc:Fallback xmlns="">
      <p:transition spd="slow" advTm="44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2" b="48394"/>
          <a:stretch/>
        </p:blipFill>
        <p:spPr>
          <a:xfrm rot="10800000">
            <a:off x="-2" y="3937000"/>
            <a:ext cx="12188825" cy="29209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10</a:t>
            </a:fld>
            <a:endParaRPr lang="es-MX" sz="2800" dirty="0"/>
          </a:p>
        </p:txBody>
      </p:sp>
      <p:sp>
        <p:nvSpPr>
          <p:cNvPr id="2" name="CuadroTexto 1">
            <a:extLst>
              <a:ext uri="{FF2B5EF4-FFF2-40B4-BE49-F238E27FC236}">
                <a16:creationId xmlns:a16="http://schemas.microsoft.com/office/drawing/2014/main" id="{BC5B2CDA-CF2E-4DF4-832E-7555CFD90AEE}"/>
              </a:ext>
            </a:extLst>
          </p:cNvPr>
          <p:cNvSpPr txBox="1"/>
          <p:nvPr/>
        </p:nvSpPr>
        <p:spPr>
          <a:xfrm>
            <a:off x="3103424" y="278054"/>
            <a:ext cx="5981972" cy="646331"/>
          </a:xfrm>
          <a:prstGeom prst="rect">
            <a:avLst/>
          </a:prstGeom>
          <a:noFill/>
        </p:spPr>
        <p:txBody>
          <a:bodyPr wrap="square" rtlCol="0">
            <a:spAutoFit/>
          </a:bodyPr>
          <a:lstStyle/>
          <a:p>
            <a:r>
              <a:rPr lang="es-MX" sz="3600" dirty="0">
                <a:latin typeface="Amasis MT Pro Medium" panose="02040604050005020304" pitchFamily="18" charset="0"/>
              </a:rPr>
              <a:t>III Desarrollo experimental</a:t>
            </a:r>
          </a:p>
        </p:txBody>
      </p:sp>
      <p:pic>
        <p:nvPicPr>
          <p:cNvPr id="5124" name="Picture 4" descr="Raspberry Pi Pico - Pimoroni">
            <a:extLst>
              <a:ext uri="{FF2B5EF4-FFF2-40B4-BE49-F238E27FC236}">
                <a16:creationId xmlns:a16="http://schemas.microsoft.com/office/drawing/2014/main" id="{956F3A8C-C212-97A3-20F1-396DB8D5E7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641" y="1476328"/>
            <a:ext cx="2237509" cy="223750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Rdutronica: DOS SERVOS EN ARDUINO">
            <a:extLst>
              <a:ext uri="{FF2B5EF4-FFF2-40B4-BE49-F238E27FC236}">
                <a16:creationId xmlns:a16="http://schemas.microsoft.com/office/drawing/2014/main" id="{D4764D3A-B85C-6F9F-2171-8C2F3646DBA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516" r="30298"/>
          <a:stretch/>
        </p:blipFill>
        <p:spPr bwMode="auto">
          <a:xfrm>
            <a:off x="10314093" y="1086619"/>
            <a:ext cx="1504448" cy="188578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489CAD3-6185-01B1-765D-12CAD03B82AE}"/>
              </a:ext>
            </a:extLst>
          </p:cNvPr>
          <p:cNvSpPr txBox="1"/>
          <p:nvPr/>
        </p:nvSpPr>
        <p:spPr>
          <a:xfrm>
            <a:off x="373459" y="1625586"/>
            <a:ext cx="6459160" cy="1631216"/>
          </a:xfrm>
          <a:prstGeom prst="rect">
            <a:avLst/>
          </a:prstGeom>
          <a:noFill/>
        </p:spPr>
        <p:txBody>
          <a:bodyPr wrap="square" rtlCol="0">
            <a:spAutoFit/>
          </a:bodyPr>
          <a:lstStyle/>
          <a:p>
            <a:pPr algn="just"/>
            <a:r>
              <a:rPr lang="es-ES" sz="2000" dirty="0">
                <a:latin typeface="Amasis MT Pro Light" panose="02040304050005020304" pitchFamily="18" charset="0"/>
              </a:rPr>
              <a:t>Para el objetivo de esta clase, utilizamos una </a:t>
            </a:r>
            <a:r>
              <a:rPr lang="es-ES" sz="2000" dirty="0" err="1">
                <a:latin typeface="Amasis MT Pro Light" panose="02040304050005020304" pitchFamily="18" charset="0"/>
              </a:rPr>
              <a:t>raspberry</a:t>
            </a:r>
            <a:r>
              <a:rPr lang="es-ES" sz="2000" dirty="0">
                <a:latin typeface="Amasis MT Pro Light" panose="02040304050005020304" pitchFamily="18" charset="0"/>
              </a:rPr>
              <a:t> pi pico y servos, los cuales se programaron con el lenguaje de programación Python, el cual es muy útil para estas aplicaciones. El </a:t>
            </a:r>
            <a:r>
              <a:rPr lang="es-ES" sz="2000" dirty="0" err="1">
                <a:latin typeface="Amasis MT Pro Light" panose="02040304050005020304" pitchFamily="18" charset="0"/>
              </a:rPr>
              <a:t>raspberry</a:t>
            </a:r>
            <a:r>
              <a:rPr lang="es-ES" sz="2000" dirty="0">
                <a:latin typeface="Amasis MT Pro Light" panose="02040304050005020304" pitchFamily="18" charset="0"/>
              </a:rPr>
              <a:t> pi pico es muy útil en todos los sistemas que se puedan implementar.</a:t>
            </a:r>
            <a:endParaRPr lang="es-MX" sz="2000" dirty="0">
              <a:latin typeface="Amasis MT Pro Light" panose="02040304050005020304" pitchFamily="18" charset="0"/>
            </a:endParaRPr>
          </a:p>
        </p:txBody>
      </p:sp>
    </p:spTree>
    <p:extLst>
      <p:ext uri="{BB962C8B-B14F-4D97-AF65-F5344CB8AC3E}">
        <p14:creationId xmlns:p14="http://schemas.microsoft.com/office/powerpoint/2010/main" val="60508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11</a:t>
            </a:fld>
            <a:endParaRPr lang="es-MX" sz="2800" dirty="0"/>
          </a:p>
        </p:txBody>
      </p:sp>
      <p:sp>
        <p:nvSpPr>
          <p:cNvPr id="11" name="CuadroTexto 10">
            <a:extLst>
              <a:ext uri="{FF2B5EF4-FFF2-40B4-BE49-F238E27FC236}">
                <a16:creationId xmlns:a16="http://schemas.microsoft.com/office/drawing/2014/main" id="{E14505EC-EE79-40CF-9B0C-51C4DFB3B988}"/>
              </a:ext>
            </a:extLst>
          </p:cNvPr>
          <p:cNvSpPr txBox="1"/>
          <p:nvPr/>
        </p:nvSpPr>
        <p:spPr>
          <a:xfrm>
            <a:off x="70485" y="4253984"/>
            <a:ext cx="6162674" cy="646331"/>
          </a:xfrm>
          <a:prstGeom prst="rect">
            <a:avLst/>
          </a:prstGeom>
          <a:noFill/>
        </p:spPr>
        <p:txBody>
          <a:bodyPr wrap="square">
            <a:spAutoFit/>
          </a:bodyPr>
          <a:lstStyle/>
          <a:p>
            <a:r>
              <a:rPr lang="es-MX" sz="3600" dirty="0">
                <a:solidFill>
                  <a:srgbClr val="000000"/>
                </a:solidFill>
                <a:latin typeface="Amasis MT Pro Medium" panose="02040604050005020304" pitchFamily="18" charset="0"/>
              </a:rPr>
              <a:t>IV </a:t>
            </a:r>
            <a:r>
              <a:rPr lang="es-MX" sz="3600" b="0" i="0" u="none" strike="noStrike" baseline="0" dirty="0">
                <a:solidFill>
                  <a:srgbClr val="000000"/>
                </a:solidFill>
                <a:latin typeface="Amasis MT Pro Medium" panose="02040604050005020304" pitchFamily="18" charset="0"/>
              </a:rPr>
              <a:t>Resultados y Discusión </a:t>
            </a:r>
            <a:endParaRPr lang="es-MX" sz="3600" dirty="0">
              <a:solidFill>
                <a:srgbClr val="000000"/>
              </a:solidFill>
              <a:latin typeface="Amasis MT Pro Medium" panose="02040604050005020304" pitchFamily="18" charset="0"/>
            </a:endParaRPr>
          </a:p>
        </p:txBody>
      </p:sp>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9002" b="62445"/>
          <a:stretch/>
        </p:blipFill>
        <p:spPr>
          <a:xfrm rot="10800000">
            <a:off x="-2" y="4900315"/>
            <a:ext cx="12188825" cy="1957684"/>
          </a:xfrm>
          <a:prstGeom prst="rect">
            <a:avLst/>
          </a:prstGeom>
        </p:spPr>
      </p:pic>
    </p:spTree>
    <p:extLst>
      <p:ext uri="{BB962C8B-B14F-4D97-AF65-F5344CB8AC3E}">
        <p14:creationId xmlns:p14="http://schemas.microsoft.com/office/powerpoint/2010/main" val="3622970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12</a:t>
            </a:fld>
            <a:endParaRPr lang="es-MX" sz="2800" dirty="0"/>
          </a:p>
        </p:txBody>
      </p:sp>
      <p:sp>
        <p:nvSpPr>
          <p:cNvPr id="11" name="CuadroTexto 10">
            <a:extLst>
              <a:ext uri="{FF2B5EF4-FFF2-40B4-BE49-F238E27FC236}">
                <a16:creationId xmlns:a16="http://schemas.microsoft.com/office/drawing/2014/main" id="{E14505EC-EE79-40CF-9B0C-51C4DFB3B988}"/>
              </a:ext>
            </a:extLst>
          </p:cNvPr>
          <p:cNvSpPr txBox="1"/>
          <p:nvPr/>
        </p:nvSpPr>
        <p:spPr>
          <a:xfrm>
            <a:off x="3275616" y="195997"/>
            <a:ext cx="5637588" cy="646331"/>
          </a:xfrm>
          <a:prstGeom prst="rect">
            <a:avLst/>
          </a:prstGeom>
          <a:noFill/>
        </p:spPr>
        <p:txBody>
          <a:bodyPr wrap="square">
            <a:spAutoFit/>
          </a:bodyPr>
          <a:lstStyle/>
          <a:p>
            <a:r>
              <a:rPr lang="es-MX" sz="3600" dirty="0">
                <a:solidFill>
                  <a:srgbClr val="000000"/>
                </a:solidFill>
                <a:latin typeface="Amasis MT Pro Medium" panose="02040604050005020304" pitchFamily="18" charset="0"/>
              </a:rPr>
              <a:t>IV </a:t>
            </a:r>
            <a:r>
              <a:rPr lang="es-MX" sz="3600" b="0" i="0" u="none" strike="noStrike" baseline="0" dirty="0">
                <a:solidFill>
                  <a:srgbClr val="000000"/>
                </a:solidFill>
                <a:latin typeface="Amasis MT Pro Medium" panose="02040604050005020304" pitchFamily="18" charset="0"/>
              </a:rPr>
              <a:t>Resultados y Discusión </a:t>
            </a:r>
            <a:endParaRPr lang="es-MX" sz="3600" dirty="0">
              <a:solidFill>
                <a:srgbClr val="000000"/>
              </a:solidFill>
              <a:latin typeface="Amasis MT Pro Medium" panose="02040604050005020304" pitchFamily="18" charset="0"/>
            </a:endParaRPr>
          </a:p>
        </p:txBody>
      </p:sp>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9002" b="62445"/>
          <a:stretch/>
        </p:blipFill>
        <p:spPr>
          <a:xfrm rot="10800000">
            <a:off x="-2" y="4900315"/>
            <a:ext cx="12188825" cy="1957684"/>
          </a:xfrm>
          <a:prstGeom prst="rect">
            <a:avLst/>
          </a:prstGeom>
        </p:spPr>
      </p:pic>
      <p:sp>
        <p:nvSpPr>
          <p:cNvPr id="2" name="CuadroTexto 1">
            <a:extLst>
              <a:ext uri="{FF2B5EF4-FFF2-40B4-BE49-F238E27FC236}">
                <a16:creationId xmlns:a16="http://schemas.microsoft.com/office/drawing/2014/main" id="{F4C1CEB6-FDD2-B03D-67C7-33A65F89E940}"/>
              </a:ext>
            </a:extLst>
          </p:cNvPr>
          <p:cNvSpPr txBox="1"/>
          <p:nvPr/>
        </p:nvSpPr>
        <p:spPr>
          <a:xfrm>
            <a:off x="742092" y="1914126"/>
            <a:ext cx="6567668" cy="1938992"/>
          </a:xfrm>
          <a:prstGeom prst="rect">
            <a:avLst/>
          </a:prstGeom>
          <a:noFill/>
        </p:spPr>
        <p:txBody>
          <a:bodyPr wrap="square" rtlCol="0">
            <a:spAutoFit/>
          </a:bodyPr>
          <a:lstStyle/>
          <a:p>
            <a:pPr algn="just"/>
            <a:r>
              <a:rPr lang="es-ES" sz="2000" dirty="0">
                <a:latin typeface="Amasis MT Pro Light" panose="02040304050005020304" pitchFamily="18" charset="0"/>
              </a:rPr>
              <a:t>Pudimos desarrollar un código el cual modificara las posiciones de los servos, provocando movimiento en los dedos de las manos. Este proyecto no contiene un sistema de control, por lo cual, los movimientos son previamente cargados para tener diferentes modos que puedan ser útiles al momento de usar una prótesis</a:t>
            </a:r>
            <a:endParaRPr lang="es-MX" sz="2000" dirty="0">
              <a:latin typeface="Amasis MT Pro Light" panose="02040304050005020304" pitchFamily="18" charset="0"/>
            </a:endParaRPr>
          </a:p>
        </p:txBody>
      </p:sp>
      <p:pic>
        <p:nvPicPr>
          <p:cNvPr id="9" name="Imagen 8">
            <a:extLst>
              <a:ext uri="{FF2B5EF4-FFF2-40B4-BE49-F238E27FC236}">
                <a16:creationId xmlns:a16="http://schemas.microsoft.com/office/drawing/2014/main" id="{034C5442-9ABE-3FBC-0E15-D7FF7843B123}"/>
              </a:ext>
            </a:extLst>
          </p:cNvPr>
          <p:cNvPicPr>
            <a:picLocks noChangeAspect="1"/>
          </p:cNvPicPr>
          <p:nvPr/>
        </p:nvPicPr>
        <p:blipFill>
          <a:blip r:embed="rId6"/>
          <a:stretch>
            <a:fillRect/>
          </a:stretch>
        </p:blipFill>
        <p:spPr>
          <a:xfrm>
            <a:off x="8051851" y="1957171"/>
            <a:ext cx="3713021" cy="1957083"/>
          </a:xfrm>
          <a:prstGeom prst="rect">
            <a:avLst/>
          </a:prstGeom>
        </p:spPr>
      </p:pic>
    </p:spTree>
    <p:extLst>
      <p:ext uri="{BB962C8B-B14F-4D97-AF65-F5344CB8AC3E}">
        <p14:creationId xmlns:p14="http://schemas.microsoft.com/office/powerpoint/2010/main" val="3150381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1" b="58027"/>
          <a:stretch/>
        </p:blipFill>
        <p:spPr>
          <a:xfrm rot="10800000">
            <a:off x="-2" y="4597400"/>
            <a:ext cx="12188825" cy="22605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13</a:t>
            </a:fld>
            <a:endParaRPr lang="es-MX" sz="2800" dirty="0"/>
          </a:p>
        </p:txBody>
      </p:sp>
      <p:sp>
        <p:nvSpPr>
          <p:cNvPr id="3" name="CuadroTexto 2">
            <a:extLst>
              <a:ext uri="{FF2B5EF4-FFF2-40B4-BE49-F238E27FC236}">
                <a16:creationId xmlns:a16="http://schemas.microsoft.com/office/drawing/2014/main" id="{272F90A9-08B5-CC00-D4F3-A37091A32616}"/>
              </a:ext>
            </a:extLst>
          </p:cNvPr>
          <p:cNvSpPr txBox="1"/>
          <p:nvPr/>
        </p:nvSpPr>
        <p:spPr>
          <a:xfrm>
            <a:off x="70485" y="3951069"/>
            <a:ext cx="6162674" cy="646331"/>
          </a:xfrm>
          <a:prstGeom prst="rect">
            <a:avLst/>
          </a:prstGeom>
          <a:noFill/>
        </p:spPr>
        <p:txBody>
          <a:bodyPr wrap="square">
            <a:spAutoFit/>
          </a:bodyPr>
          <a:lstStyle/>
          <a:p>
            <a:r>
              <a:rPr lang="es-MX" sz="3600" dirty="0">
                <a:solidFill>
                  <a:srgbClr val="000000"/>
                </a:solidFill>
                <a:latin typeface="Amasis MT Pro Medium" panose="02040604050005020304" pitchFamily="18" charset="0"/>
              </a:rPr>
              <a:t>V Conclusión</a:t>
            </a:r>
          </a:p>
        </p:txBody>
      </p:sp>
    </p:spTree>
    <p:extLst>
      <p:ext uri="{BB962C8B-B14F-4D97-AF65-F5344CB8AC3E}">
        <p14:creationId xmlns:p14="http://schemas.microsoft.com/office/powerpoint/2010/main" val="359441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1" b="58027"/>
          <a:stretch/>
        </p:blipFill>
        <p:spPr>
          <a:xfrm rot="10800000">
            <a:off x="-2" y="4597400"/>
            <a:ext cx="12188825" cy="22605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14</a:t>
            </a:fld>
            <a:endParaRPr lang="es-MX" sz="2800" dirty="0"/>
          </a:p>
        </p:txBody>
      </p:sp>
      <p:sp>
        <p:nvSpPr>
          <p:cNvPr id="3" name="CuadroTexto 2">
            <a:extLst>
              <a:ext uri="{FF2B5EF4-FFF2-40B4-BE49-F238E27FC236}">
                <a16:creationId xmlns:a16="http://schemas.microsoft.com/office/drawing/2014/main" id="{272F90A9-08B5-CC00-D4F3-A37091A32616}"/>
              </a:ext>
            </a:extLst>
          </p:cNvPr>
          <p:cNvSpPr txBox="1"/>
          <p:nvPr/>
        </p:nvSpPr>
        <p:spPr>
          <a:xfrm>
            <a:off x="4582206" y="161707"/>
            <a:ext cx="3024407" cy="646331"/>
          </a:xfrm>
          <a:prstGeom prst="rect">
            <a:avLst/>
          </a:prstGeom>
          <a:noFill/>
        </p:spPr>
        <p:txBody>
          <a:bodyPr wrap="square">
            <a:spAutoFit/>
          </a:bodyPr>
          <a:lstStyle/>
          <a:p>
            <a:r>
              <a:rPr lang="es-MX" sz="3600" dirty="0">
                <a:solidFill>
                  <a:srgbClr val="000000"/>
                </a:solidFill>
                <a:latin typeface="Amasis MT Pro Medium" panose="02040604050005020304" pitchFamily="18" charset="0"/>
              </a:rPr>
              <a:t>V Conclusión</a:t>
            </a:r>
          </a:p>
        </p:txBody>
      </p:sp>
      <p:sp>
        <p:nvSpPr>
          <p:cNvPr id="2" name="CuadroTexto 1">
            <a:extLst>
              <a:ext uri="{FF2B5EF4-FFF2-40B4-BE49-F238E27FC236}">
                <a16:creationId xmlns:a16="http://schemas.microsoft.com/office/drawing/2014/main" id="{81D7FDD6-2EF5-5D87-AC9A-6EBC6FFF3F28}"/>
              </a:ext>
            </a:extLst>
          </p:cNvPr>
          <p:cNvSpPr txBox="1"/>
          <p:nvPr/>
        </p:nvSpPr>
        <p:spPr>
          <a:xfrm>
            <a:off x="2810575" y="1637508"/>
            <a:ext cx="6567668" cy="2246769"/>
          </a:xfrm>
          <a:prstGeom prst="rect">
            <a:avLst/>
          </a:prstGeom>
          <a:noFill/>
        </p:spPr>
        <p:txBody>
          <a:bodyPr wrap="square" rtlCol="0">
            <a:spAutoFit/>
          </a:bodyPr>
          <a:lstStyle/>
          <a:p>
            <a:pPr algn="just"/>
            <a:r>
              <a:rPr lang="es-ES" sz="2000" dirty="0">
                <a:latin typeface="Amasis MT Pro Light" panose="02040304050005020304" pitchFamily="18" charset="0"/>
              </a:rPr>
              <a:t>El desarrollo de un código fue alcanzado y es totalmente funcional al momento de aplicarse en servomotores que nos ayudarán a mover nuestra prótesis de mano. Los modos/posiciones establecidas se desarrollaron en base a movimientos naturales del cuerpo y se tuvo cuidado de no dañar la prótesis físicamente al ejercer un movimiento imposible.</a:t>
            </a:r>
            <a:endParaRPr lang="es-MX" sz="2000" dirty="0">
              <a:latin typeface="Amasis MT Pro Light" panose="02040304050005020304" pitchFamily="18" charset="0"/>
            </a:endParaRPr>
          </a:p>
        </p:txBody>
      </p:sp>
    </p:spTree>
    <p:extLst>
      <p:ext uri="{BB962C8B-B14F-4D97-AF65-F5344CB8AC3E}">
        <p14:creationId xmlns:p14="http://schemas.microsoft.com/office/powerpoint/2010/main" val="1005797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1" b="80385"/>
          <a:stretch/>
        </p:blipFill>
        <p:spPr>
          <a:xfrm rot="10800000">
            <a:off x="-1" y="6130287"/>
            <a:ext cx="12188825" cy="727712"/>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2</a:t>
            </a:fld>
            <a:endParaRPr lang="es-MX" sz="2800" dirty="0"/>
          </a:p>
        </p:txBody>
      </p:sp>
      <p:sp>
        <p:nvSpPr>
          <p:cNvPr id="9" name="CuadroTexto 8">
            <a:extLst>
              <a:ext uri="{FF2B5EF4-FFF2-40B4-BE49-F238E27FC236}">
                <a16:creationId xmlns:a16="http://schemas.microsoft.com/office/drawing/2014/main" id="{C6179EA1-C003-4EAF-84D7-81724C76A509}"/>
              </a:ext>
            </a:extLst>
          </p:cNvPr>
          <p:cNvSpPr txBox="1"/>
          <p:nvPr/>
        </p:nvSpPr>
        <p:spPr>
          <a:xfrm>
            <a:off x="612396" y="1233182"/>
            <a:ext cx="8703054" cy="3416320"/>
          </a:xfrm>
          <a:prstGeom prst="rect">
            <a:avLst/>
          </a:prstGeom>
          <a:noFill/>
        </p:spPr>
        <p:txBody>
          <a:bodyPr wrap="square" rtlCol="0">
            <a:spAutoFit/>
          </a:bodyPr>
          <a:lstStyle/>
          <a:p>
            <a:r>
              <a:rPr lang="es-MX" sz="3600" dirty="0">
                <a:latin typeface="Amasis MT Pro Light" panose="02040304050005020304" pitchFamily="18" charset="0"/>
              </a:rPr>
              <a:t>Índice</a:t>
            </a:r>
          </a:p>
          <a:p>
            <a:r>
              <a:rPr lang="es-MX" b="1" dirty="0">
                <a:latin typeface="Amasis MT Pro Light" panose="02040304050005020304" pitchFamily="18" charset="0"/>
              </a:rPr>
              <a:t>I Introducción …………………………………………………………………………. 4</a:t>
            </a:r>
          </a:p>
          <a:p>
            <a:r>
              <a:rPr lang="es-MX" b="1" dirty="0">
                <a:latin typeface="Amasis MT Pro Light" panose="02040304050005020304" pitchFamily="18" charset="0"/>
              </a:rPr>
              <a:t>II Antecedentes y Fundamentos …………………………………………………...….. 7</a:t>
            </a:r>
          </a:p>
          <a:p>
            <a:r>
              <a:rPr lang="es-MX" b="1" dirty="0">
                <a:latin typeface="Amasis MT Pro Light" panose="02040304050005020304" pitchFamily="18" charset="0"/>
              </a:rPr>
              <a:t>III Desarrollo Experimental …………………………………………………………...10</a:t>
            </a:r>
          </a:p>
          <a:p>
            <a:r>
              <a:rPr lang="es-MX" b="1" dirty="0">
                <a:solidFill>
                  <a:srgbClr val="000000"/>
                </a:solidFill>
                <a:latin typeface="Amasis MT Pro Light" panose="02040304050005020304" pitchFamily="18" charset="0"/>
              </a:rPr>
              <a:t>IV </a:t>
            </a:r>
            <a:r>
              <a:rPr lang="es-MX" sz="1800" b="1" i="0" u="none" strike="noStrike" baseline="0" dirty="0">
                <a:solidFill>
                  <a:srgbClr val="000000"/>
                </a:solidFill>
                <a:latin typeface="Amasis MT Pro Light" panose="02040304050005020304" pitchFamily="18" charset="0"/>
              </a:rPr>
              <a:t>Resultados y Discusión </a:t>
            </a:r>
            <a:r>
              <a:rPr lang="es-MX" b="1" dirty="0">
                <a:latin typeface="Amasis MT Pro Light" panose="02040304050005020304" pitchFamily="18" charset="0"/>
              </a:rPr>
              <a:t>…………………………………………………………….12</a:t>
            </a:r>
            <a:endParaRPr lang="es-MX" b="1" dirty="0">
              <a:solidFill>
                <a:srgbClr val="000000"/>
              </a:solidFill>
              <a:latin typeface="Amasis MT Pro Light" panose="02040304050005020304" pitchFamily="18" charset="0"/>
            </a:endParaRPr>
          </a:p>
          <a:p>
            <a:r>
              <a:rPr lang="es-MX" sz="1800" b="1" i="0" u="none" strike="noStrike" baseline="0" dirty="0">
                <a:solidFill>
                  <a:srgbClr val="000000"/>
                </a:solidFill>
                <a:latin typeface="Amasis MT Pro Light" panose="02040304050005020304" pitchFamily="18" charset="0"/>
              </a:rPr>
              <a:t>V Conclusión ………………….</a:t>
            </a:r>
            <a:r>
              <a:rPr lang="es-MX" b="1" dirty="0">
                <a:latin typeface="Amasis MT Pro Light" panose="02040304050005020304" pitchFamily="18" charset="0"/>
              </a:rPr>
              <a:t>……………………………………………………….14</a:t>
            </a:r>
            <a:endParaRPr lang="es-MX" dirty="0">
              <a:solidFill>
                <a:srgbClr val="000000"/>
              </a:solidFill>
              <a:latin typeface="Amasis MT Pro Light" panose="02040304050005020304" pitchFamily="18" charset="0"/>
            </a:endParaRPr>
          </a:p>
          <a:p>
            <a:endParaRPr lang="es-MX" b="1" dirty="0">
              <a:latin typeface="Amasis MT Pro Light" panose="02040304050005020304" pitchFamily="18" charset="0"/>
            </a:endParaRPr>
          </a:p>
          <a:p>
            <a:endParaRPr lang="es-MX" dirty="0"/>
          </a:p>
          <a:p>
            <a:endParaRPr lang="es-MX" dirty="0"/>
          </a:p>
          <a:p>
            <a:endParaRPr lang="es-MX" dirty="0"/>
          </a:p>
          <a:p>
            <a:endParaRPr lang="es-MX" dirty="0"/>
          </a:p>
        </p:txBody>
      </p:sp>
    </p:spTree>
    <p:extLst>
      <p:ext uri="{BB962C8B-B14F-4D97-AF65-F5344CB8AC3E}">
        <p14:creationId xmlns:p14="http://schemas.microsoft.com/office/powerpoint/2010/main" val="417804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2" b="48394"/>
          <a:stretch/>
        </p:blipFill>
        <p:spPr>
          <a:xfrm rot="10800000">
            <a:off x="-2" y="3937000"/>
            <a:ext cx="12188825" cy="29209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3</a:t>
            </a:fld>
            <a:endParaRPr lang="es-MX" sz="2800" dirty="0"/>
          </a:p>
        </p:txBody>
      </p:sp>
      <p:sp>
        <p:nvSpPr>
          <p:cNvPr id="2" name="CuadroTexto 1">
            <a:extLst>
              <a:ext uri="{FF2B5EF4-FFF2-40B4-BE49-F238E27FC236}">
                <a16:creationId xmlns:a16="http://schemas.microsoft.com/office/drawing/2014/main" id="{BC5B2CDA-CF2E-4DF4-832E-7555CFD90AEE}"/>
              </a:ext>
            </a:extLst>
          </p:cNvPr>
          <p:cNvSpPr txBox="1"/>
          <p:nvPr/>
        </p:nvSpPr>
        <p:spPr>
          <a:xfrm>
            <a:off x="70485" y="3208403"/>
            <a:ext cx="5435600" cy="646331"/>
          </a:xfrm>
          <a:prstGeom prst="rect">
            <a:avLst/>
          </a:prstGeom>
          <a:noFill/>
        </p:spPr>
        <p:txBody>
          <a:bodyPr wrap="square" rtlCol="0">
            <a:spAutoFit/>
          </a:bodyPr>
          <a:lstStyle/>
          <a:p>
            <a:r>
              <a:rPr lang="es-MX" sz="3600" dirty="0">
                <a:latin typeface="Amasis MT Pro Medium" panose="02040604050005020304" pitchFamily="18" charset="0"/>
              </a:rPr>
              <a:t>I Introducción </a:t>
            </a:r>
          </a:p>
        </p:txBody>
      </p:sp>
    </p:spTree>
    <p:extLst>
      <p:ext uri="{BB962C8B-B14F-4D97-AF65-F5344CB8AC3E}">
        <p14:creationId xmlns:p14="http://schemas.microsoft.com/office/powerpoint/2010/main" val="244049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2" b="48394"/>
          <a:stretch/>
        </p:blipFill>
        <p:spPr>
          <a:xfrm rot="10800000">
            <a:off x="-2" y="3937000"/>
            <a:ext cx="12188825" cy="29209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4</a:t>
            </a:fld>
            <a:endParaRPr lang="es-MX" sz="2800" dirty="0"/>
          </a:p>
        </p:txBody>
      </p:sp>
      <p:sp>
        <p:nvSpPr>
          <p:cNvPr id="2" name="CuadroTexto 1">
            <a:extLst>
              <a:ext uri="{FF2B5EF4-FFF2-40B4-BE49-F238E27FC236}">
                <a16:creationId xmlns:a16="http://schemas.microsoft.com/office/drawing/2014/main" id="{BC5B2CDA-CF2E-4DF4-832E-7555CFD90AEE}"/>
              </a:ext>
            </a:extLst>
          </p:cNvPr>
          <p:cNvSpPr txBox="1"/>
          <p:nvPr/>
        </p:nvSpPr>
        <p:spPr>
          <a:xfrm>
            <a:off x="319866" y="1490008"/>
            <a:ext cx="7133879" cy="1938992"/>
          </a:xfrm>
          <a:prstGeom prst="rect">
            <a:avLst/>
          </a:prstGeom>
          <a:noFill/>
        </p:spPr>
        <p:txBody>
          <a:bodyPr wrap="square" rtlCol="0">
            <a:spAutoFit/>
          </a:bodyPr>
          <a:lstStyle/>
          <a:p>
            <a:r>
              <a:rPr lang="es-ES" sz="2000" dirty="0">
                <a:latin typeface="Amasis MT Pro Light" panose="02040304050005020304" pitchFamily="18" charset="0"/>
              </a:rPr>
              <a:t>La programación es el acto de programar, es decir, organizar una secuencia de pasos ordenados a seguir para hacer cierta cosa. </a:t>
            </a:r>
          </a:p>
          <a:p>
            <a:pPr algn="just"/>
            <a:r>
              <a:rPr lang="es-ES" sz="2000" dirty="0">
                <a:latin typeface="Amasis MT Pro Light" panose="02040304050005020304" pitchFamily="18" charset="0"/>
              </a:rPr>
              <a:t>En el ámbito de la informática, la programación refiere a la acción de crear programas o aplicaciones a través del desarrollo de un código fuente, que se basa en el conjunto de instrucciones que sigue el ordenador para ejecutar un programa.</a:t>
            </a:r>
            <a:endParaRPr lang="es-MX" sz="2000" dirty="0">
              <a:latin typeface="Amasis MT Pro Light" panose="02040304050005020304" pitchFamily="18" charset="0"/>
            </a:endParaRPr>
          </a:p>
        </p:txBody>
      </p:sp>
      <p:sp>
        <p:nvSpPr>
          <p:cNvPr id="3" name="CuadroTexto 2">
            <a:extLst>
              <a:ext uri="{FF2B5EF4-FFF2-40B4-BE49-F238E27FC236}">
                <a16:creationId xmlns:a16="http://schemas.microsoft.com/office/drawing/2014/main" id="{1360F1CE-03A1-992A-C5E3-6F9E17D4EDDB}"/>
              </a:ext>
            </a:extLst>
          </p:cNvPr>
          <p:cNvSpPr txBox="1"/>
          <p:nvPr/>
        </p:nvSpPr>
        <p:spPr>
          <a:xfrm>
            <a:off x="4465346" y="266512"/>
            <a:ext cx="3258128" cy="646331"/>
          </a:xfrm>
          <a:prstGeom prst="rect">
            <a:avLst/>
          </a:prstGeom>
          <a:noFill/>
        </p:spPr>
        <p:txBody>
          <a:bodyPr wrap="square" rtlCol="0">
            <a:spAutoFit/>
          </a:bodyPr>
          <a:lstStyle/>
          <a:p>
            <a:r>
              <a:rPr lang="es-MX" sz="3600" dirty="0">
                <a:latin typeface="Amasis MT Pro Medium" panose="02040604050005020304" pitchFamily="18" charset="0"/>
              </a:rPr>
              <a:t>I Introducción </a:t>
            </a:r>
          </a:p>
        </p:txBody>
      </p:sp>
      <p:pic>
        <p:nvPicPr>
          <p:cNvPr id="1026" name="Picture 2" descr="Lenguajes de programación más demandados en 2017">
            <a:extLst>
              <a:ext uri="{FF2B5EF4-FFF2-40B4-BE49-F238E27FC236}">
                <a16:creationId xmlns:a16="http://schemas.microsoft.com/office/drawing/2014/main" id="{2C6131E6-7ADC-DF21-3531-E44E8510BB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899" y="1539586"/>
            <a:ext cx="3656602" cy="191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66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2" b="48394"/>
          <a:stretch/>
        </p:blipFill>
        <p:spPr>
          <a:xfrm rot="10800000">
            <a:off x="-2" y="3937000"/>
            <a:ext cx="12188825" cy="29209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5</a:t>
            </a:fld>
            <a:endParaRPr lang="es-MX" sz="2800" dirty="0"/>
          </a:p>
        </p:txBody>
      </p:sp>
      <p:sp>
        <p:nvSpPr>
          <p:cNvPr id="2" name="CuadroTexto 1">
            <a:extLst>
              <a:ext uri="{FF2B5EF4-FFF2-40B4-BE49-F238E27FC236}">
                <a16:creationId xmlns:a16="http://schemas.microsoft.com/office/drawing/2014/main" id="{BC5B2CDA-CF2E-4DF4-832E-7555CFD90AEE}"/>
              </a:ext>
            </a:extLst>
          </p:cNvPr>
          <p:cNvSpPr txBox="1"/>
          <p:nvPr/>
        </p:nvSpPr>
        <p:spPr>
          <a:xfrm>
            <a:off x="2527470" y="1755999"/>
            <a:ext cx="7133879" cy="1631216"/>
          </a:xfrm>
          <a:prstGeom prst="rect">
            <a:avLst/>
          </a:prstGeom>
          <a:noFill/>
        </p:spPr>
        <p:txBody>
          <a:bodyPr wrap="square" rtlCol="0">
            <a:spAutoFit/>
          </a:bodyPr>
          <a:lstStyle/>
          <a:p>
            <a:pPr algn="just"/>
            <a:r>
              <a:rPr lang="es-ES" sz="2000" dirty="0">
                <a:latin typeface="Amasis MT Pro Light" panose="02040304050005020304" pitchFamily="18" charset="0"/>
              </a:rPr>
              <a:t>En el trabajo realizado para esta materia se desarrollan códigos que sirven para poder manipular la prótesis de mano, explicaremos las funciones principales que se utilizan en la industria y como cada uno de los lenguajes tiene un propósito y cuál es la mejor opción dependiendo de los datos registrados.</a:t>
            </a:r>
            <a:endParaRPr lang="es-MX" sz="2000" dirty="0">
              <a:latin typeface="Amasis MT Pro Light" panose="02040304050005020304" pitchFamily="18" charset="0"/>
            </a:endParaRPr>
          </a:p>
        </p:txBody>
      </p:sp>
      <p:sp>
        <p:nvSpPr>
          <p:cNvPr id="3" name="CuadroTexto 2">
            <a:extLst>
              <a:ext uri="{FF2B5EF4-FFF2-40B4-BE49-F238E27FC236}">
                <a16:creationId xmlns:a16="http://schemas.microsoft.com/office/drawing/2014/main" id="{1360F1CE-03A1-992A-C5E3-6F9E17D4EDDB}"/>
              </a:ext>
            </a:extLst>
          </p:cNvPr>
          <p:cNvSpPr txBox="1"/>
          <p:nvPr/>
        </p:nvSpPr>
        <p:spPr>
          <a:xfrm>
            <a:off x="4465346" y="266512"/>
            <a:ext cx="3258128" cy="646331"/>
          </a:xfrm>
          <a:prstGeom prst="rect">
            <a:avLst/>
          </a:prstGeom>
          <a:noFill/>
        </p:spPr>
        <p:txBody>
          <a:bodyPr wrap="square" rtlCol="0">
            <a:spAutoFit/>
          </a:bodyPr>
          <a:lstStyle/>
          <a:p>
            <a:r>
              <a:rPr lang="es-MX" sz="3600" dirty="0">
                <a:latin typeface="Amasis MT Pro Medium" panose="02040604050005020304" pitchFamily="18" charset="0"/>
              </a:rPr>
              <a:t>I Introducción </a:t>
            </a:r>
          </a:p>
        </p:txBody>
      </p:sp>
    </p:spTree>
    <p:extLst>
      <p:ext uri="{BB962C8B-B14F-4D97-AF65-F5344CB8AC3E}">
        <p14:creationId xmlns:p14="http://schemas.microsoft.com/office/powerpoint/2010/main" val="1472131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1" b="58027"/>
          <a:stretch/>
        </p:blipFill>
        <p:spPr>
          <a:xfrm rot="10800000">
            <a:off x="-2" y="4597400"/>
            <a:ext cx="12188825" cy="22605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6</a:t>
            </a:fld>
            <a:endParaRPr lang="es-MX" sz="2800" dirty="0"/>
          </a:p>
        </p:txBody>
      </p:sp>
      <p:sp>
        <p:nvSpPr>
          <p:cNvPr id="2" name="CuadroTexto 1">
            <a:extLst>
              <a:ext uri="{FF2B5EF4-FFF2-40B4-BE49-F238E27FC236}">
                <a16:creationId xmlns:a16="http://schemas.microsoft.com/office/drawing/2014/main" id="{36EF14FD-11D3-4680-A846-8AA95E326A39}"/>
              </a:ext>
            </a:extLst>
          </p:cNvPr>
          <p:cNvSpPr txBox="1"/>
          <p:nvPr/>
        </p:nvSpPr>
        <p:spPr>
          <a:xfrm>
            <a:off x="70485" y="3674070"/>
            <a:ext cx="6778625" cy="923330"/>
          </a:xfrm>
          <a:prstGeom prst="rect">
            <a:avLst/>
          </a:prstGeom>
          <a:noFill/>
        </p:spPr>
        <p:txBody>
          <a:bodyPr wrap="square" rtlCol="0">
            <a:spAutoFit/>
          </a:bodyPr>
          <a:lstStyle/>
          <a:p>
            <a:r>
              <a:rPr lang="es-MX" sz="3600" dirty="0">
                <a:latin typeface="Amasis MT Pro Medium" panose="02040604050005020304" pitchFamily="18" charset="0"/>
              </a:rPr>
              <a:t>II Antecedentes y Fundamentos</a:t>
            </a:r>
          </a:p>
          <a:p>
            <a:endParaRPr lang="es-MX" dirty="0"/>
          </a:p>
        </p:txBody>
      </p:sp>
    </p:spTree>
    <p:extLst>
      <p:ext uri="{BB962C8B-B14F-4D97-AF65-F5344CB8AC3E}">
        <p14:creationId xmlns:p14="http://schemas.microsoft.com/office/powerpoint/2010/main" val="234884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1" b="58027"/>
          <a:stretch/>
        </p:blipFill>
        <p:spPr>
          <a:xfrm rot="10800000">
            <a:off x="-2" y="4597400"/>
            <a:ext cx="12188825" cy="22605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7</a:t>
            </a:fld>
            <a:endParaRPr lang="es-MX" sz="2800" dirty="0"/>
          </a:p>
        </p:txBody>
      </p:sp>
      <p:sp>
        <p:nvSpPr>
          <p:cNvPr id="2" name="CuadroTexto 1">
            <a:extLst>
              <a:ext uri="{FF2B5EF4-FFF2-40B4-BE49-F238E27FC236}">
                <a16:creationId xmlns:a16="http://schemas.microsoft.com/office/drawing/2014/main" id="{36EF14FD-11D3-4680-A846-8AA95E326A39}"/>
              </a:ext>
            </a:extLst>
          </p:cNvPr>
          <p:cNvSpPr txBox="1"/>
          <p:nvPr/>
        </p:nvSpPr>
        <p:spPr>
          <a:xfrm>
            <a:off x="2705097" y="171677"/>
            <a:ext cx="6778625" cy="646331"/>
          </a:xfrm>
          <a:prstGeom prst="rect">
            <a:avLst/>
          </a:prstGeom>
          <a:noFill/>
        </p:spPr>
        <p:txBody>
          <a:bodyPr wrap="square" rtlCol="0">
            <a:spAutoFit/>
          </a:bodyPr>
          <a:lstStyle/>
          <a:p>
            <a:r>
              <a:rPr lang="es-MX" sz="3600" dirty="0">
                <a:latin typeface="Amasis MT Pro Medium" panose="02040604050005020304" pitchFamily="18" charset="0"/>
              </a:rPr>
              <a:t>II Antecedentes y Fundamentos</a:t>
            </a:r>
          </a:p>
        </p:txBody>
      </p:sp>
      <p:sp>
        <p:nvSpPr>
          <p:cNvPr id="3" name="CuadroTexto 2">
            <a:extLst>
              <a:ext uri="{FF2B5EF4-FFF2-40B4-BE49-F238E27FC236}">
                <a16:creationId xmlns:a16="http://schemas.microsoft.com/office/drawing/2014/main" id="{F740F5D3-950E-3268-7260-99EF07A6EC6B}"/>
              </a:ext>
            </a:extLst>
          </p:cNvPr>
          <p:cNvSpPr txBox="1"/>
          <p:nvPr/>
        </p:nvSpPr>
        <p:spPr>
          <a:xfrm>
            <a:off x="393871" y="1637508"/>
            <a:ext cx="7133879" cy="2246769"/>
          </a:xfrm>
          <a:prstGeom prst="rect">
            <a:avLst/>
          </a:prstGeom>
          <a:noFill/>
        </p:spPr>
        <p:txBody>
          <a:bodyPr wrap="square" rtlCol="0">
            <a:spAutoFit/>
          </a:bodyPr>
          <a:lstStyle/>
          <a:p>
            <a:pPr algn="just"/>
            <a:r>
              <a:rPr lang="es-ES" sz="2000" dirty="0">
                <a:latin typeface="Amasis MT Pro Light" panose="02040304050005020304" pitchFamily="18" charset="0"/>
              </a:rPr>
              <a:t>En el pasado, las prótesis no contenían un sistema de control, funcionaban de manera mecánica gracias a algunos botones los cuales podrían dotarnos de algún movimiento determinado, per ninguna de ellas contenía una retroalimentación o algún sistema que pudiera apoyar a que la movilidad mejorará. La programación y los sistemas de control fue un parte aguas para dar entrada a nuevas tecnologías que siguen surgiendo cada día.</a:t>
            </a:r>
            <a:endParaRPr lang="es-MX" sz="2000" dirty="0">
              <a:latin typeface="Amasis MT Pro Light" panose="02040304050005020304" pitchFamily="18" charset="0"/>
            </a:endParaRPr>
          </a:p>
        </p:txBody>
      </p:sp>
      <p:pic>
        <p:nvPicPr>
          <p:cNvPr id="2050" name="Picture 2" descr="Early Prosthetic Hand at 1stDibs">
            <a:extLst>
              <a:ext uri="{FF2B5EF4-FFF2-40B4-BE49-F238E27FC236}">
                <a16:creationId xmlns:a16="http://schemas.microsoft.com/office/drawing/2014/main" id="{90E9CFF3-7F67-F1E5-3C14-3CC22B5AE8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5092" y="1637508"/>
            <a:ext cx="3054215" cy="262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086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1" b="58027"/>
          <a:stretch/>
        </p:blipFill>
        <p:spPr>
          <a:xfrm rot="10800000">
            <a:off x="-2" y="4597400"/>
            <a:ext cx="12188825" cy="22605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8</a:t>
            </a:fld>
            <a:endParaRPr lang="es-MX" sz="2800" dirty="0"/>
          </a:p>
        </p:txBody>
      </p:sp>
      <p:sp>
        <p:nvSpPr>
          <p:cNvPr id="2" name="CuadroTexto 1">
            <a:extLst>
              <a:ext uri="{FF2B5EF4-FFF2-40B4-BE49-F238E27FC236}">
                <a16:creationId xmlns:a16="http://schemas.microsoft.com/office/drawing/2014/main" id="{36EF14FD-11D3-4680-A846-8AA95E326A39}"/>
              </a:ext>
            </a:extLst>
          </p:cNvPr>
          <p:cNvSpPr txBox="1"/>
          <p:nvPr/>
        </p:nvSpPr>
        <p:spPr>
          <a:xfrm>
            <a:off x="2705097" y="171677"/>
            <a:ext cx="6778625" cy="646331"/>
          </a:xfrm>
          <a:prstGeom prst="rect">
            <a:avLst/>
          </a:prstGeom>
          <a:noFill/>
        </p:spPr>
        <p:txBody>
          <a:bodyPr wrap="square" rtlCol="0">
            <a:spAutoFit/>
          </a:bodyPr>
          <a:lstStyle/>
          <a:p>
            <a:r>
              <a:rPr lang="es-MX" sz="3600" dirty="0">
                <a:latin typeface="Amasis MT Pro Medium" panose="02040604050005020304" pitchFamily="18" charset="0"/>
              </a:rPr>
              <a:t>II Antecedentes y Fundamentos</a:t>
            </a:r>
          </a:p>
        </p:txBody>
      </p:sp>
      <p:sp>
        <p:nvSpPr>
          <p:cNvPr id="3" name="CuadroTexto 2">
            <a:extLst>
              <a:ext uri="{FF2B5EF4-FFF2-40B4-BE49-F238E27FC236}">
                <a16:creationId xmlns:a16="http://schemas.microsoft.com/office/drawing/2014/main" id="{F740F5D3-950E-3268-7260-99EF07A6EC6B}"/>
              </a:ext>
            </a:extLst>
          </p:cNvPr>
          <p:cNvSpPr txBox="1"/>
          <p:nvPr/>
        </p:nvSpPr>
        <p:spPr>
          <a:xfrm>
            <a:off x="393872" y="1637508"/>
            <a:ext cx="6459160" cy="1938992"/>
          </a:xfrm>
          <a:prstGeom prst="rect">
            <a:avLst/>
          </a:prstGeom>
          <a:noFill/>
        </p:spPr>
        <p:txBody>
          <a:bodyPr wrap="square" rtlCol="0">
            <a:spAutoFit/>
          </a:bodyPr>
          <a:lstStyle/>
          <a:p>
            <a:pPr algn="just"/>
            <a:r>
              <a:rPr lang="es-ES" sz="2000" dirty="0">
                <a:latin typeface="Amasis MT Pro Light" panose="02040304050005020304" pitchFamily="18" charset="0"/>
              </a:rPr>
              <a:t>Hoy en día, la mayoría de lenguajes de programación son capaces de crear interfaces para los sistemas de control de una prótesis. La mayoría de las nuevas tecnologías están implementando inteligencia artificial en las prótesis para un mejor control y un manejo de señales optimo. El análisis de señales es parte fundamental del desarrollo de una prótesis.</a:t>
            </a:r>
            <a:endParaRPr lang="es-MX" sz="2000" dirty="0">
              <a:latin typeface="Amasis MT Pro Light" panose="02040304050005020304" pitchFamily="18" charset="0"/>
            </a:endParaRPr>
          </a:p>
        </p:txBody>
      </p:sp>
      <p:pic>
        <p:nvPicPr>
          <p:cNvPr id="4098" name="Picture 2" descr="Python 3.8 disponible con nuevas expresiones de asignación y otras ...">
            <a:extLst>
              <a:ext uri="{FF2B5EF4-FFF2-40B4-BE49-F238E27FC236}">
                <a16:creationId xmlns:a16="http://schemas.microsoft.com/office/drawing/2014/main" id="{9E5C4D24-A5BE-A2E6-8658-E71592163B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8472" y="861206"/>
            <a:ext cx="2271361" cy="12776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2DDB362-AE2B-A1F4-A943-1E8CFB33E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4326" y="1148472"/>
            <a:ext cx="2766551" cy="24280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930738F-8B31-3BB2-7EE4-F5A3C31214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8472" y="2226275"/>
            <a:ext cx="2260601" cy="226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48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2" b="48394"/>
          <a:stretch/>
        </p:blipFill>
        <p:spPr>
          <a:xfrm rot="10800000">
            <a:off x="-2" y="3937000"/>
            <a:ext cx="12188825" cy="29209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9</a:t>
            </a:fld>
            <a:endParaRPr lang="es-MX" sz="2800" dirty="0"/>
          </a:p>
        </p:txBody>
      </p:sp>
      <p:sp>
        <p:nvSpPr>
          <p:cNvPr id="2" name="CuadroTexto 1">
            <a:extLst>
              <a:ext uri="{FF2B5EF4-FFF2-40B4-BE49-F238E27FC236}">
                <a16:creationId xmlns:a16="http://schemas.microsoft.com/office/drawing/2014/main" id="{BC5B2CDA-CF2E-4DF4-832E-7555CFD90AEE}"/>
              </a:ext>
            </a:extLst>
          </p:cNvPr>
          <p:cNvSpPr txBox="1"/>
          <p:nvPr/>
        </p:nvSpPr>
        <p:spPr>
          <a:xfrm>
            <a:off x="70485" y="3208403"/>
            <a:ext cx="6150206" cy="646331"/>
          </a:xfrm>
          <a:prstGeom prst="rect">
            <a:avLst/>
          </a:prstGeom>
          <a:noFill/>
        </p:spPr>
        <p:txBody>
          <a:bodyPr wrap="square" rtlCol="0">
            <a:spAutoFit/>
          </a:bodyPr>
          <a:lstStyle/>
          <a:p>
            <a:r>
              <a:rPr lang="es-MX" sz="3600" dirty="0">
                <a:latin typeface="Amasis MT Pro Medium" panose="02040604050005020304" pitchFamily="18" charset="0"/>
              </a:rPr>
              <a:t>III Desarrollo experimental</a:t>
            </a:r>
          </a:p>
        </p:txBody>
      </p:sp>
    </p:spTree>
    <p:extLst>
      <p:ext uri="{BB962C8B-B14F-4D97-AF65-F5344CB8AC3E}">
        <p14:creationId xmlns:p14="http://schemas.microsoft.com/office/powerpoint/2010/main" val="10649847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519</Words>
  <Application>Microsoft Office PowerPoint</Application>
  <PresentationFormat>Panorámica</PresentationFormat>
  <Paragraphs>48</Paragraphs>
  <Slides>14</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Amasis MT Pro Light</vt:lpstr>
      <vt:lpstr>Amasis MT Pro Medium</vt:lpstr>
      <vt:lpstr>Arial</vt:lpstr>
      <vt:lpstr>Calibri</vt:lpstr>
      <vt:lpstr>Calibri Light</vt:lpstr>
      <vt:lpstr>Tw Cen MT</vt:lpstr>
      <vt:lpstr>Tema de Office</vt:lpstr>
      <vt:lpstr>Desarrollo e implementación de la programación de una protesis de mano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Fabricación y Evaluación de un Mini-Transformador con Núcleo de Ferrofluido </dc:title>
  <dc:creator>ISAAC ESTRADA GARCIA</dc:creator>
  <cp:lastModifiedBy>Alejandro Sánchez</cp:lastModifiedBy>
  <cp:revision>3</cp:revision>
  <dcterms:created xsi:type="dcterms:W3CDTF">2022-11-05T02:21:51Z</dcterms:created>
  <dcterms:modified xsi:type="dcterms:W3CDTF">2022-11-23T18:57:30Z</dcterms:modified>
</cp:coreProperties>
</file>